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17" r:id="rId1"/>
  </p:sldMasterIdLst>
  <p:notesMasterIdLst>
    <p:notesMasterId r:id="rId32"/>
  </p:notesMasterIdLst>
  <p:sldIdLst>
    <p:sldId id="1348" r:id="rId2"/>
    <p:sldId id="1340" r:id="rId3"/>
    <p:sldId id="1341" r:id="rId4"/>
    <p:sldId id="1342" r:id="rId5"/>
    <p:sldId id="1366" r:id="rId6"/>
    <p:sldId id="1352" r:id="rId7"/>
    <p:sldId id="1353" r:id="rId8"/>
    <p:sldId id="1362" r:id="rId9"/>
    <p:sldId id="1364" r:id="rId10"/>
    <p:sldId id="1365" r:id="rId11"/>
    <p:sldId id="1356" r:id="rId12"/>
    <p:sldId id="1361" r:id="rId13"/>
    <p:sldId id="1317" r:id="rId14"/>
    <p:sldId id="1360" r:id="rId15"/>
    <p:sldId id="1325" r:id="rId16"/>
    <p:sldId id="1328" r:id="rId17"/>
    <p:sldId id="1329" r:id="rId18"/>
    <p:sldId id="1330" r:id="rId19"/>
    <p:sldId id="1331" r:id="rId20"/>
    <p:sldId id="1343" r:id="rId21"/>
    <p:sldId id="1322" r:id="rId22"/>
    <p:sldId id="1327" r:id="rId23"/>
    <p:sldId id="1326" r:id="rId24"/>
    <p:sldId id="1349" r:id="rId25"/>
    <p:sldId id="1346" r:id="rId26"/>
    <p:sldId id="1318" r:id="rId27"/>
    <p:sldId id="1333" r:id="rId28"/>
    <p:sldId id="1319" r:id="rId29"/>
    <p:sldId id="1344" r:id="rId30"/>
    <p:sldId id="134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hanee Wangia" initials="SW" lastIdx="1" clrIdx="0">
    <p:extLst/>
  </p:cmAuthor>
  <p:cmAuthor id="2" name="Shanee Wangia" initials="SW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0" autoAdjust="0"/>
    <p:restoredTop sz="91403"/>
  </p:normalViewPr>
  <p:slideViewPr>
    <p:cSldViewPr snapToGrid="0" snapToObjects="1">
      <p:cViewPr varScale="1">
        <p:scale>
          <a:sx n="78" d="100"/>
          <a:sy n="78" d="100"/>
        </p:scale>
        <p:origin x="200" y="7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AF71FA-70E8-F248-9585-F9D9609CE97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2968AA92-567E-1341-B33E-BB9C637E102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Austerity</a:t>
          </a:r>
        </a:p>
      </dgm:t>
    </dgm:pt>
    <dgm:pt modelId="{69B9F86A-C839-4D49-9F3F-CB714FB10431}" type="parTrans" cxnId="{CC0F581B-922C-BF4B-BACC-BD917F133437}">
      <dgm:prSet/>
      <dgm:spPr/>
      <dgm:t>
        <a:bodyPr/>
        <a:lstStyle/>
        <a:p>
          <a:endParaRPr lang="en-US"/>
        </a:p>
      </dgm:t>
    </dgm:pt>
    <dgm:pt modelId="{742FAA24-8196-D44F-963B-9A06AE6B4958}" type="sibTrans" cxnId="{CC0F581B-922C-BF4B-BACC-BD917F133437}">
      <dgm:prSet/>
      <dgm:spPr/>
      <dgm:t>
        <a:bodyPr/>
        <a:lstStyle/>
        <a:p>
          <a:endParaRPr lang="en-US"/>
        </a:p>
      </dgm:t>
    </dgm:pt>
    <dgm:pt modelId="{082CBFFA-2496-8048-9791-EDFAEE120068}" type="pres">
      <dgm:prSet presAssocID="{26AF71FA-70E8-F248-9585-F9D9609CE973}" presName="compositeShape" presStyleCnt="0">
        <dgm:presLayoutVars>
          <dgm:chMax val="7"/>
          <dgm:dir/>
          <dgm:resizeHandles val="exact"/>
        </dgm:presLayoutVars>
      </dgm:prSet>
      <dgm:spPr/>
    </dgm:pt>
    <dgm:pt modelId="{F2FB71B2-3446-4D47-83FE-FCE37F15CACB}" type="pres">
      <dgm:prSet presAssocID="{2968AA92-567E-1341-B33E-BB9C637E102B}" presName="circ1TxSh" presStyleLbl="vennNode1" presStyleIdx="0" presStyleCnt="1"/>
      <dgm:spPr/>
    </dgm:pt>
  </dgm:ptLst>
  <dgm:cxnLst>
    <dgm:cxn modelId="{94723914-2135-B346-A8B3-F78E968DC0BA}" type="presOf" srcId="{26AF71FA-70E8-F248-9585-F9D9609CE973}" destId="{082CBFFA-2496-8048-9791-EDFAEE120068}" srcOrd="0" destOrd="0" presId="urn:microsoft.com/office/officeart/2005/8/layout/venn1"/>
    <dgm:cxn modelId="{CC0F581B-922C-BF4B-BACC-BD917F133437}" srcId="{26AF71FA-70E8-F248-9585-F9D9609CE973}" destId="{2968AA92-567E-1341-B33E-BB9C637E102B}" srcOrd="0" destOrd="0" parTransId="{69B9F86A-C839-4D49-9F3F-CB714FB10431}" sibTransId="{742FAA24-8196-D44F-963B-9A06AE6B4958}"/>
    <dgm:cxn modelId="{A0A4D5E3-2A5A-0B46-9E20-1B1F49EF60E5}" type="presOf" srcId="{2968AA92-567E-1341-B33E-BB9C637E102B}" destId="{F2FB71B2-3446-4D47-83FE-FCE37F15CACB}" srcOrd="0" destOrd="0" presId="urn:microsoft.com/office/officeart/2005/8/layout/venn1"/>
    <dgm:cxn modelId="{EFE1F769-61C4-F546-839B-978265C3B6F5}" type="presParOf" srcId="{082CBFFA-2496-8048-9791-EDFAEE120068}" destId="{F2FB71B2-3446-4D47-83FE-FCE37F15CAC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AF71FA-70E8-F248-9585-F9D9609CE97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2968AA92-567E-1341-B33E-BB9C637E102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Prosperity</a:t>
          </a:r>
        </a:p>
      </dgm:t>
    </dgm:pt>
    <dgm:pt modelId="{69B9F86A-C839-4D49-9F3F-CB714FB10431}" type="parTrans" cxnId="{CC0F581B-922C-BF4B-BACC-BD917F133437}">
      <dgm:prSet/>
      <dgm:spPr/>
      <dgm:t>
        <a:bodyPr/>
        <a:lstStyle/>
        <a:p>
          <a:endParaRPr lang="en-US"/>
        </a:p>
      </dgm:t>
    </dgm:pt>
    <dgm:pt modelId="{742FAA24-8196-D44F-963B-9A06AE6B4958}" type="sibTrans" cxnId="{CC0F581B-922C-BF4B-BACC-BD917F133437}">
      <dgm:prSet/>
      <dgm:spPr/>
      <dgm:t>
        <a:bodyPr/>
        <a:lstStyle/>
        <a:p>
          <a:endParaRPr lang="en-US"/>
        </a:p>
      </dgm:t>
    </dgm:pt>
    <dgm:pt modelId="{082CBFFA-2496-8048-9791-EDFAEE120068}" type="pres">
      <dgm:prSet presAssocID="{26AF71FA-70E8-F248-9585-F9D9609CE973}" presName="compositeShape" presStyleCnt="0">
        <dgm:presLayoutVars>
          <dgm:chMax val="7"/>
          <dgm:dir/>
          <dgm:resizeHandles val="exact"/>
        </dgm:presLayoutVars>
      </dgm:prSet>
      <dgm:spPr/>
    </dgm:pt>
    <dgm:pt modelId="{F2FB71B2-3446-4D47-83FE-FCE37F15CACB}" type="pres">
      <dgm:prSet presAssocID="{2968AA92-567E-1341-B33E-BB9C637E102B}" presName="circ1TxSh" presStyleLbl="vennNode1" presStyleIdx="0" presStyleCnt="1"/>
      <dgm:spPr/>
    </dgm:pt>
  </dgm:ptLst>
  <dgm:cxnLst>
    <dgm:cxn modelId="{CC0F581B-922C-BF4B-BACC-BD917F133437}" srcId="{26AF71FA-70E8-F248-9585-F9D9609CE973}" destId="{2968AA92-567E-1341-B33E-BB9C637E102B}" srcOrd="0" destOrd="0" parTransId="{69B9F86A-C839-4D49-9F3F-CB714FB10431}" sibTransId="{742FAA24-8196-D44F-963B-9A06AE6B4958}"/>
    <dgm:cxn modelId="{43B0F357-DB43-0541-999A-C59E7EAC388E}" type="presOf" srcId="{26AF71FA-70E8-F248-9585-F9D9609CE973}" destId="{082CBFFA-2496-8048-9791-EDFAEE120068}" srcOrd="0" destOrd="0" presId="urn:microsoft.com/office/officeart/2005/8/layout/venn1"/>
    <dgm:cxn modelId="{9056C562-5641-FB47-9E81-391267034FE5}" type="presOf" srcId="{2968AA92-567E-1341-B33E-BB9C637E102B}" destId="{F2FB71B2-3446-4D47-83FE-FCE37F15CACB}" srcOrd="0" destOrd="0" presId="urn:microsoft.com/office/officeart/2005/8/layout/venn1"/>
    <dgm:cxn modelId="{168D41EE-59AB-7546-9CA4-A9A0261E8A29}" type="presParOf" srcId="{082CBFFA-2496-8048-9791-EDFAEE120068}" destId="{F2FB71B2-3446-4D47-83FE-FCE37F15CACB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AF71FA-70E8-F248-9585-F9D9609CE97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2968AA92-567E-1341-B33E-BB9C637E102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Austerity</a:t>
          </a:r>
        </a:p>
      </dgm:t>
    </dgm:pt>
    <dgm:pt modelId="{69B9F86A-C839-4D49-9F3F-CB714FB10431}" type="parTrans" cxnId="{CC0F581B-922C-BF4B-BACC-BD917F133437}">
      <dgm:prSet/>
      <dgm:spPr/>
      <dgm:t>
        <a:bodyPr/>
        <a:lstStyle/>
        <a:p>
          <a:endParaRPr lang="en-US"/>
        </a:p>
      </dgm:t>
    </dgm:pt>
    <dgm:pt modelId="{742FAA24-8196-D44F-963B-9A06AE6B4958}" type="sibTrans" cxnId="{CC0F581B-922C-BF4B-BACC-BD917F133437}">
      <dgm:prSet/>
      <dgm:spPr/>
      <dgm:t>
        <a:bodyPr/>
        <a:lstStyle/>
        <a:p>
          <a:endParaRPr lang="en-US"/>
        </a:p>
      </dgm:t>
    </dgm:pt>
    <dgm:pt modelId="{405C7533-708C-1243-B04B-296C6483438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Blended &amp; Hybrid Technology</a:t>
          </a:r>
        </a:p>
      </dgm:t>
    </dgm:pt>
    <dgm:pt modelId="{B07F8434-10DF-1C43-AE68-09562CAA4D92}" type="parTrans" cxnId="{01473ECE-7C2E-9746-BE8A-979499406BB2}">
      <dgm:prSet/>
      <dgm:spPr/>
      <dgm:t>
        <a:bodyPr/>
        <a:lstStyle/>
        <a:p>
          <a:endParaRPr lang="en-US"/>
        </a:p>
      </dgm:t>
    </dgm:pt>
    <dgm:pt modelId="{314B5655-3BD7-EC44-816A-343B3B0CA9C3}" type="sibTrans" cxnId="{01473ECE-7C2E-9746-BE8A-979499406BB2}">
      <dgm:prSet/>
      <dgm:spPr/>
      <dgm:t>
        <a:bodyPr/>
        <a:lstStyle/>
        <a:p>
          <a:endParaRPr lang="en-US"/>
        </a:p>
      </dgm:t>
    </dgm:pt>
    <dgm:pt modelId="{082CBFFA-2496-8048-9791-EDFAEE120068}" type="pres">
      <dgm:prSet presAssocID="{26AF71FA-70E8-F248-9585-F9D9609CE973}" presName="compositeShape" presStyleCnt="0">
        <dgm:presLayoutVars>
          <dgm:chMax val="7"/>
          <dgm:dir/>
          <dgm:resizeHandles val="exact"/>
        </dgm:presLayoutVars>
      </dgm:prSet>
      <dgm:spPr/>
    </dgm:pt>
    <dgm:pt modelId="{763668C2-44CB-4048-A918-7D40F11ADCBF}" type="pres">
      <dgm:prSet presAssocID="{2968AA92-567E-1341-B33E-BB9C637E102B}" presName="circ1" presStyleLbl="vennNode1" presStyleIdx="0" presStyleCnt="2"/>
      <dgm:spPr/>
    </dgm:pt>
    <dgm:pt modelId="{A3175CB6-5A63-0B4E-9A74-A84055353C47}" type="pres">
      <dgm:prSet presAssocID="{2968AA92-567E-1341-B33E-BB9C637E102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36B759-7B5A-474E-AA8C-A03F67A1100B}" type="pres">
      <dgm:prSet presAssocID="{405C7533-708C-1243-B04B-296C64834383}" presName="circ2" presStyleLbl="vennNode1" presStyleIdx="1" presStyleCnt="2"/>
      <dgm:spPr/>
    </dgm:pt>
    <dgm:pt modelId="{11FBEB43-EA48-C542-96CF-FC4DF69B2E47}" type="pres">
      <dgm:prSet presAssocID="{405C7533-708C-1243-B04B-296C6483438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42F7015-298B-6D4D-945E-FF3F5366E6EF}" type="presOf" srcId="{405C7533-708C-1243-B04B-296C64834383}" destId="{11FBEB43-EA48-C542-96CF-FC4DF69B2E47}" srcOrd="1" destOrd="0" presId="urn:microsoft.com/office/officeart/2005/8/layout/venn1"/>
    <dgm:cxn modelId="{CC0F581B-922C-BF4B-BACC-BD917F133437}" srcId="{26AF71FA-70E8-F248-9585-F9D9609CE973}" destId="{2968AA92-567E-1341-B33E-BB9C637E102B}" srcOrd="0" destOrd="0" parTransId="{69B9F86A-C839-4D49-9F3F-CB714FB10431}" sibTransId="{742FAA24-8196-D44F-963B-9A06AE6B4958}"/>
    <dgm:cxn modelId="{FB58E249-1E5C-C04E-8963-2BC1E61C5632}" type="presOf" srcId="{2968AA92-567E-1341-B33E-BB9C637E102B}" destId="{763668C2-44CB-4048-A918-7D40F11ADCBF}" srcOrd="0" destOrd="0" presId="urn:microsoft.com/office/officeart/2005/8/layout/venn1"/>
    <dgm:cxn modelId="{DD514B6D-056B-9844-906A-233D67DFEFF4}" type="presOf" srcId="{405C7533-708C-1243-B04B-296C64834383}" destId="{DB36B759-7B5A-474E-AA8C-A03F67A1100B}" srcOrd="0" destOrd="0" presId="urn:microsoft.com/office/officeart/2005/8/layout/venn1"/>
    <dgm:cxn modelId="{3326FE83-D10E-6F4A-A709-CEC7CFFE803C}" type="presOf" srcId="{2968AA92-567E-1341-B33E-BB9C637E102B}" destId="{A3175CB6-5A63-0B4E-9A74-A84055353C47}" srcOrd="1" destOrd="0" presId="urn:microsoft.com/office/officeart/2005/8/layout/venn1"/>
    <dgm:cxn modelId="{437E2DCD-E5D4-D24E-B803-EC920C4839EC}" type="presOf" srcId="{26AF71FA-70E8-F248-9585-F9D9609CE973}" destId="{082CBFFA-2496-8048-9791-EDFAEE120068}" srcOrd="0" destOrd="0" presId="urn:microsoft.com/office/officeart/2005/8/layout/venn1"/>
    <dgm:cxn modelId="{01473ECE-7C2E-9746-BE8A-979499406BB2}" srcId="{26AF71FA-70E8-F248-9585-F9D9609CE973}" destId="{405C7533-708C-1243-B04B-296C64834383}" srcOrd="1" destOrd="0" parTransId="{B07F8434-10DF-1C43-AE68-09562CAA4D92}" sibTransId="{314B5655-3BD7-EC44-816A-343B3B0CA9C3}"/>
    <dgm:cxn modelId="{2EEF69BC-8A9B-174A-AC64-41FE9D4E8D8A}" type="presParOf" srcId="{082CBFFA-2496-8048-9791-EDFAEE120068}" destId="{763668C2-44CB-4048-A918-7D40F11ADCBF}" srcOrd="0" destOrd="0" presId="urn:microsoft.com/office/officeart/2005/8/layout/venn1"/>
    <dgm:cxn modelId="{E90815F9-2E6C-334E-BB14-82FB728A2A36}" type="presParOf" srcId="{082CBFFA-2496-8048-9791-EDFAEE120068}" destId="{A3175CB6-5A63-0B4E-9A74-A84055353C47}" srcOrd="1" destOrd="0" presId="urn:microsoft.com/office/officeart/2005/8/layout/venn1"/>
    <dgm:cxn modelId="{48451AFE-EA5B-B64F-B6C6-75E7585757D9}" type="presParOf" srcId="{082CBFFA-2496-8048-9791-EDFAEE120068}" destId="{DB36B759-7B5A-474E-AA8C-A03F67A1100B}" srcOrd="2" destOrd="0" presId="urn:microsoft.com/office/officeart/2005/8/layout/venn1"/>
    <dgm:cxn modelId="{63031E7D-A74C-9840-8D08-A121F5BBB918}" type="presParOf" srcId="{082CBFFA-2496-8048-9791-EDFAEE120068}" destId="{11FBEB43-EA48-C542-96CF-FC4DF69B2E4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6AF71FA-70E8-F248-9585-F9D9609CE973}" type="doc">
      <dgm:prSet loTypeId="urn:microsoft.com/office/officeart/2005/8/layout/venn1" loCatId="relationship" qsTypeId="urn:microsoft.com/office/officeart/2005/8/quickstyle/simple4" qsCatId="simple" csTypeId="urn:microsoft.com/office/officeart/2005/8/colors/accent1_2" csCatId="accent1" phldr="1"/>
      <dgm:spPr/>
    </dgm:pt>
    <dgm:pt modelId="{2968AA92-567E-1341-B33E-BB9C637E102B}">
      <dgm:prSet phldrT="[Text]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</a:rPr>
            <a:t>Prosperity</a:t>
          </a:r>
        </a:p>
      </dgm:t>
    </dgm:pt>
    <dgm:pt modelId="{69B9F86A-C839-4D49-9F3F-CB714FB10431}" type="parTrans" cxnId="{CC0F581B-922C-BF4B-BACC-BD917F133437}">
      <dgm:prSet/>
      <dgm:spPr/>
      <dgm:t>
        <a:bodyPr/>
        <a:lstStyle/>
        <a:p>
          <a:endParaRPr lang="en-US"/>
        </a:p>
      </dgm:t>
    </dgm:pt>
    <dgm:pt modelId="{742FAA24-8196-D44F-963B-9A06AE6B4958}" type="sibTrans" cxnId="{CC0F581B-922C-BF4B-BACC-BD917F133437}">
      <dgm:prSet/>
      <dgm:spPr/>
      <dgm:t>
        <a:bodyPr/>
        <a:lstStyle/>
        <a:p>
          <a:endParaRPr lang="en-US"/>
        </a:p>
      </dgm:t>
    </dgm:pt>
    <dgm:pt modelId="{405C7533-708C-1243-B04B-296C64834383}">
      <dgm:prSet phldrT="[Text]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Enhancing Technology</a:t>
          </a:r>
        </a:p>
      </dgm:t>
    </dgm:pt>
    <dgm:pt modelId="{B07F8434-10DF-1C43-AE68-09562CAA4D92}" type="parTrans" cxnId="{01473ECE-7C2E-9746-BE8A-979499406BB2}">
      <dgm:prSet/>
      <dgm:spPr/>
      <dgm:t>
        <a:bodyPr/>
        <a:lstStyle/>
        <a:p>
          <a:endParaRPr lang="en-US"/>
        </a:p>
      </dgm:t>
    </dgm:pt>
    <dgm:pt modelId="{314B5655-3BD7-EC44-816A-343B3B0CA9C3}" type="sibTrans" cxnId="{01473ECE-7C2E-9746-BE8A-979499406BB2}">
      <dgm:prSet/>
      <dgm:spPr/>
      <dgm:t>
        <a:bodyPr/>
        <a:lstStyle/>
        <a:p>
          <a:endParaRPr lang="en-US"/>
        </a:p>
      </dgm:t>
    </dgm:pt>
    <dgm:pt modelId="{082CBFFA-2496-8048-9791-EDFAEE120068}" type="pres">
      <dgm:prSet presAssocID="{26AF71FA-70E8-F248-9585-F9D9609CE973}" presName="compositeShape" presStyleCnt="0">
        <dgm:presLayoutVars>
          <dgm:chMax val="7"/>
          <dgm:dir/>
          <dgm:resizeHandles val="exact"/>
        </dgm:presLayoutVars>
      </dgm:prSet>
      <dgm:spPr/>
    </dgm:pt>
    <dgm:pt modelId="{763668C2-44CB-4048-A918-7D40F11ADCBF}" type="pres">
      <dgm:prSet presAssocID="{2968AA92-567E-1341-B33E-BB9C637E102B}" presName="circ1" presStyleLbl="vennNode1" presStyleIdx="0" presStyleCnt="2"/>
      <dgm:spPr/>
    </dgm:pt>
    <dgm:pt modelId="{A3175CB6-5A63-0B4E-9A74-A84055353C47}" type="pres">
      <dgm:prSet presAssocID="{2968AA92-567E-1341-B33E-BB9C637E102B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DB36B759-7B5A-474E-AA8C-A03F67A1100B}" type="pres">
      <dgm:prSet presAssocID="{405C7533-708C-1243-B04B-296C64834383}" presName="circ2" presStyleLbl="vennNode1" presStyleIdx="1" presStyleCnt="2"/>
      <dgm:spPr/>
    </dgm:pt>
    <dgm:pt modelId="{11FBEB43-EA48-C542-96CF-FC4DF69B2E47}" type="pres">
      <dgm:prSet presAssocID="{405C7533-708C-1243-B04B-296C64834383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C0F581B-922C-BF4B-BACC-BD917F133437}" srcId="{26AF71FA-70E8-F248-9585-F9D9609CE973}" destId="{2968AA92-567E-1341-B33E-BB9C637E102B}" srcOrd="0" destOrd="0" parTransId="{69B9F86A-C839-4D49-9F3F-CB714FB10431}" sibTransId="{742FAA24-8196-D44F-963B-9A06AE6B4958}"/>
    <dgm:cxn modelId="{6A8BB72F-B1D4-ED4A-A81E-BF2CE3556E7E}" type="presOf" srcId="{2968AA92-567E-1341-B33E-BB9C637E102B}" destId="{A3175CB6-5A63-0B4E-9A74-A84055353C47}" srcOrd="1" destOrd="0" presId="urn:microsoft.com/office/officeart/2005/8/layout/venn1"/>
    <dgm:cxn modelId="{78147B3E-7585-D64B-8C37-2722ECFA6204}" type="presOf" srcId="{405C7533-708C-1243-B04B-296C64834383}" destId="{11FBEB43-EA48-C542-96CF-FC4DF69B2E47}" srcOrd="1" destOrd="0" presId="urn:microsoft.com/office/officeart/2005/8/layout/venn1"/>
    <dgm:cxn modelId="{EB0BEA6C-B6B5-6B4F-A48F-ED715D3F2C01}" type="presOf" srcId="{26AF71FA-70E8-F248-9585-F9D9609CE973}" destId="{082CBFFA-2496-8048-9791-EDFAEE120068}" srcOrd="0" destOrd="0" presId="urn:microsoft.com/office/officeart/2005/8/layout/venn1"/>
    <dgm:cxn modelId="{332BC182-2BB6-7740-AEBD-C6D726DA2698}" type="presOf" srcId="{405C7533-708C-1243-B04B-296C64834383}" destId="{DB36B759-7B5A-474E-AA8C-A03F67A1100B}" srcOrd="0" destOrd="0" presId="urn:microsoft.com/office/officeart/2005/8/layout/venn1"/>
    <dgm:cxn modelId="{938ACDAF-BD91-F644-946C-9A9E4A57B202}" type="presOf" srcId="{2968AA92-567E-1341-B33E-BB9C637E102B}" destId="{763668C2-44CB-4048-A918-7D40F11ADCBF}" srcOrd="0" destOrd="0" presId="urn:microsoft.com/office/officeart/2005/8/layout/venn1"/>
    <dgm:cxn modelId="{01473ECE-7C2E-9746-BE8A-979499406BB2}" srcId="{26AF71FA-70E8-F248-9585-F9D9609CE973}" destId="{405C7533-708C-1243-B04B-296C64834383}" srcOrd="1" destOrd="0" parTransId="{B07F8434-10DF-1C43-AE68-09562CAA4D92}" sibTransId="{314B5655-3BD7-EC44-816A-343B3B0CA9C3}"/>
    <dgm:cxn modelId="{424D4732-E30C-EB43-8A01-E4C9F920D90B}" type="presParOf" srcId="{082CBFFA-2496-8048-9791-EDFAEE120068}" destId="{763668C2-44CB-4048-A918-7D40F11ADCBF}" srcOrd="0" destOrd="0" presId="urn:microsoft.com/office/officeart/2005/8/layout/venn1"/>
    <dgm:cxn modelId="{05032A7A-ECAE-114D-A190-873DFFA36288}" type="presParOf" srcId="{082CBFFA-2496-8048-9791-EDFAEE120068}" destId="{A3175CB6-5A63-0B4E-9A74-A84055353C47}" srcOrd="1" destOrd="0" presId="urn:microsoft.com/office/officeart/2005/8/layout/venn1"/>
    <dgm:cxn modelId="{0A08B65C-8D78-EE44-B1E5-2BBAAAD1C597}" type="presParOf" srcId="{082CBFFA-2496-8048-9791-EDFAEE120068}" destId="{DB36B759-7B5A-474E-AA8C-A03F67A1100B}" srcOrd="2" destOrd="0" presId="urn:microsoft.com/office/officeart/2005/8/layout/venn1"/>
    <dgm:cxn modelId="{27103F49-42EC-ED46-A697-22E50D59CABE}" type="presParOf" srcId="{082CBFFA-2496-8048-9791-EDFAEE120068}" destId="{11FBEB43-EA48-C542-96CF-FC4DF69B2E47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B71B2-3446-4D47-83FE-FCE37F15CACB}">
      <dsp:nvSpPr>
        <dsp:cNvPr id="0" name=""/>
        <dsp:cNvSpPr/>
      </dsp:nvSpPr>
      <dsp:spPr>
        <a:xfrm>
          <a:off x="2179578" y="0"/>
          <a:ext cx="4682095" cy="468209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755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200" kern="1200" dirty="0">
              <a:solidFill>
                <a:schemeClr val="bg1"/>
              </a:solidFill>
            </a:rPr>
            <a:t>Austerity</a:t>
          </a:r>
        </a:p>
      </dsp:txBody>
      <dsp:txXfrm>
        <a:off x="2865255" y="685677"/>
        <a:ext cx="3310741" cy="331074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FB71B2-3446-4D47-83FE-FCE37F15CACB}">
      <dsp:nvSpPr>
        <dsp:cNvPr id="0" name=""/>
        <dsp:cNvSpPr/>
      </dsp:nvSpPr>
      <dsp:spPr>
        <a:xfrm>
          <a:off x="2179578" y="0"/>
          <a:ext cx="4682095" cy="4682095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400" kern="1200" dirty="0">
              <a:solidFill>
                <a:schemeClr val="bg1"/>
              </a:solidFill>
            </a:rPr>
            <a:t>Prosperity</a:t>
          </a:r>
        </a:p>
      </dsp:txBody>
      <dsp:txXfrm>
        <a:off x="2865255" y="685677"/>
        <a:ext cx="3310741" cy="331074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668C2-44CB-4048-A918-7D40F11ADCBF}">
      <dsp:nvSpPr>
        <dsp:cNvPr id="0" name=""/>
        <dsp:cNvSpPr/>
      </dsp:nvSpPr>
      <dsp:spPr>
        <a:xfrm>
          <a:off x="514250" y="12735"/>
          <a:ext cx="4656624" cy="465662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bg1"/>
              </a:solidFill>
            </a:rPr>
            <a:t>Austerity</a:t>
          </a:r>
        </a:p>
      </dsp:txBody>
      <dsp:txXfrm>
        <a:off x="1164500" y="561851"/>
        <a:ext cx="2684900" cy="3558392"/>
      </dsp:txXfrm>
    </dsp:sp>
    <dsp:sp modelId="{DB36B759-7B5A-474E-AA8C-A03F67A1100B}">
      <dsp:nvSpPr>
        <dsp:cNvPr id="0" name=""/>
        <dsp:cNvSpPr/>
      </dsp:nvSpPr>
      <dsp:spPr>
        <a:xfrm>
          <a:off x="3870376" y="12735"/>
          <a:ext cx="4656624" cy="4656624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rgbClr val="000000"/>
              </a:solidFill>
            </a:rPr>
            <a:t>Blended &amp; Hybrid Technology</a:t>
          </a:r>
        </a:p>
      </dsp:txBody>
      <dsp:txXfrm>
        <a:off x="5191851" y="561851"/>
        <a:ext cx="2684900" cy="355839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3668C2-44CB-4048-A918-7D40F11ADCBF}">
      <dsp:nvSpPr>
        <dsp:cNvPr id="0" name=""/>
        <dsp:cNvSpPr/>
      </dsp:nvSpPr>
      <dsp:spPr>
        <a:xfrm>
          <a:off x="514250" y="12735"/>
          <a:ext cx="4656624" cy="4656624"/>
        </a:xfrm>
        <a:prstGeom prst="ellipse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chemeClr val="bg1"/>
              </a:solidFill>
            </a:rPr>
            <a:t>Prosperity</a:t>
          </a:r>
        </a:p>
      </dsp:txBody>
      <dsp:txXfrm>
        <a:off x="1164500" y="561851"/>
        <a:ext cx="2684900" cy="3558392"/>
      </dsp:txXfrm>
    </dsp:sp>
    <dsp:sp modelId="{DB36B759-7B5A-474E-AA8C-A03F67A1100B}">
      <dsp:nvSpPr>
        <dsp:cNvPr id="0" name=""/>
        <dsp:cNvSpPr/>
      </dsp:nvSpPr>
      <dsp:spPr>
        <a:xfrm>
          <a:off x="3870376" y="12735"/>
          <a:ext cx="4656624" cy="4656624"/>
        </a:xfrm>
        <a:prstGeom prst="ellipse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>
              <a:solidFill>
                <a:srgbClr val="000000"/>
              </a:solidFill>
            </a:rPr>
            <a:t>Enhancing Technology</a:t>
          </a:r>
        </a:p>
      </dsp:txBody>
      <dsp:txXfrm>
        <a:off x="5191851" y="561851"/>
        <a:ext cx="2684900" cy="355839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300242-2915-A943-B7A6-BB12735A8FE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795CA7-52BD-DD40-B73D-494764B53E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559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91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917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15" name="Shape 115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wrap="square" lIns="91425" tIns="45700" rIns="91425" bIns="45700" anchor="b" anchorCtr="0">
            <a:noAutofit/>
          </a:bodyPr>
          <a:lstStyle/>
          <a:p>
            <a:pPr lvl="0">
              <a:spcBef>
                <a:spcPts val="0"/>
              </a:spcBef>
              <a:buClr>
                <a:srgbClr val="000000"/>
              </a:buClr>
              <a:buSzPct val="25000"/>
              <a:buFont typeface="Arial"/>
              <a:buNone/>
            </a:pPr>
            <a:fld id="{00000000-1234-1234-1234-123412341234}" type="slidenum">
              <a:rPr lang="en-GB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90917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74423" y="802298"/>
            <a:ext cx="8637073" cy="2920713"/>
          </a:xfrm>
        </p:spPr>
        <p:txBody>
          <a:bodyPr bIns="0" anchor="b">
            <a:normAutofit/>
          </a:bodyPr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4424" y="3724074"/>
            <a:ext cx="8637072" cy="977621"/>
          </a:xfrm>
        </p:spPr>
        <p:txBody>
          <a:bodyPr tIns="91440" bIns="91440">
            <a:normAutofit/>
          </a:bodyPr>
          <a:lstStyle>
            <a:lvl1pPr marL="0" indent="0" algn="ctr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626774" cy="3092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6834" y="798973"/>
            <a:ext cx="811019" cy="503578"/>
          </a:xfrm>
        </p:spPr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7052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518654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4423" y="1756130"/>
            <a:ext cx="8643154" cy="1969007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4423" y="3725137"/>
            <a:ext cx="8643154" cy="1093987"/>
          </a:xfrm>
        </p:spPr>
        <p:txBody>
          <a:bodyPr tIns="91440"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29357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488654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4140" y="2017343"/>
            <a:ext cx="4488654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295603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488794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488794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6025" y="2023003"/>
            <a:ext cx="4488794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6025" y="2821491"/>
            <a:ext cx="4488794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2961967" cy="2406518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032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2961967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blipFill dpi="0" rotWithShape="1">
              <a:blip r:embed="rId2">
                <a:alphaModFix amt="30000"/>
              </a:blip>
              <a:srcRect/>
              <a:tile tx="0" ty="0" sx="100000" sy="100000" flip="none" algn="ctr"/>
            </a:blip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extrusionH="76200" contourW="12700" prstMaterial="matte">
              <a:bevelT w="152400" h="50800" prst="softRound"/>
              <a:extrusionClr>
                <a:schemeClr val="tx2"/>
              </a:extrusionClr>
              <a:contourClr>
                <a:schemeClr val="bg2"/>
              </a:contourClr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38100" cmpd="sng">
              <a:solidFill>
                <a:schemeClr val="tx2">
                  <a:lumMod val="25000"/>
                </a:schemeClr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2"/>
            <a:ext cx="5532328" cy="1922299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50000"/>
              <a:lumOff val="50000"/>
              <a:alpha val="80000"/>
            </a:schemeClr>
          </a:solidFill>
          <a:ln w="9525" cap="sq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3200" dirty="0"/>
            </a:lvl1pPr>
          </a:lstStyle>
          <a:p>
            <a:pPr lvl="0" algn="ctr"/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059600"/>
            <a:ext cx="5524404" cy="2090134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291215" cy="10492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29121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42079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3E89F-F0E9-734A-880D-0F51A41C4937}" type="datetimeFigureOut">
              <a:rPr lang="en-US" smtClean="0"/>
              <a:pPr/>
              <a:t>10/5/20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626774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D6D9FCCC-4FC9-1244-881A-5744411B9B2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622291"/>
            <a:ext cx="12192000" cy="250598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>
                  <a:alpha val="80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29338"/>
            <a:ext cx="12192000" cy="74295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0" y="6138142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44025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2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9.jpg"/><Relationship Id="rId4" Type="http://schemas.openxmlformats.org/officeDocument/2006/relationships/image" Target="../media/image1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539987" y="1000177"/>
            <a:ext cx="3907321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dirty="0">
                <a:ea typeface="ＭＳ Ｐゴシック" charset="0"/>
                <a:cs typeface="Calibri"/>
              </a:rPr>
              <a:t>CODE Keynote</a:t>
            </a:r>
          </a:p>
          <a:p>
            <a:pPr algn="ctr">
              <a:defRPr/>
            </a:pPr>
            <a:endParaRPr lang="en-US" sz="2800" dirty="0">
              <a:ea typeface="ＭＳ Ｐゴシック" charset="0"/>
              <a:cs typeface="Calibri"/>
            </a:endParaRPr>
          </a:p>
          <a:p>
            <a:pPr algn="ctr">
              <a:defRPr/>
            </a:pPr>
            <a:r>
              <a:rPr lang="en-US" sz="2800" dirty="0">
                <a:ea typeface="ＭＳ Ｐゴシック" charset="0"/>
                <a:cs typeface="Calibri"/>
              </a:rPr>
              <a:t>Andy Hargreaves</a:t>
            </a:r>
          </a:p>
          <a:p>
            <a:pPr algn="ctr">
              <a:defRPr/>
            </a:pPr>
            <a:endParaRPr lang="en-US" sz="2800" dirty="0">
              <a:ea typeface="ＭＳ Ｐゴシック" charset="0"/>
              <a:cs typeface="Calibri"/>
            </a:endParaRPr>
          </a:p>
          <a:p>
            <a:pPr algn="ctr">
              <a:defRPr/>
            </a:pPr>
            <a:r>
              <a:rPr lang="en-US" sz="2800" dirty="0">
                <a:ea typeface="ＭＳ Ｐゴシック" charset="0"/>
                <a:cs typeface="Calibri"/>
              </a:rPr>
              <a:t> October 2020</a:t>
            </a:r>
          </a:p>
          <a:p>
            <a:pPr algn="ctr">
              <a:defRPr/>
            </a:pPr>
            <a:endParaRPr lang="en-US" sz="2800" dirty="0">
              <a:ea typeface="ＭＳ Ｐゴシック" charset="0"/>
              <a:cs typeface="Calibri"/>
            </a:endParaRPr>
          </a:p>
          <a:p>
            <a:pPr algn="ctr">
              <a:defRPr/>
            </a:pPr>
            <a:r>
              <a:rPr lang="en-US" sz="2800" dirty="0">
                <a:solidFill>
                  <a:schemeClr val="accent6">
                    <a:lumMod val="40000"/>
                    <a:lumOff val="60000"/>
                  </a:schemeClr>
                </a:solidFill>
                <a:ea typeface="ＭＳ Ｐゴシック" charset="0"/>
                <a:cs typeface="Calibri"/>
              </a:rPr>
              <a:t>Twitter: </a:t>
            </a:r>
            <a:r>
              <a:rPr lang="en-US" sz="2800" dirty="0">
                <a:ea typeface="ＭＳ Ｐゴシック" charset="0"/>
                <a:cs typeface="Calibri"/>
              </a:rPr>
              <a:t>@</a:t>
            </a:r>
            <a:r>
              <a:rPr lang="en-US" sz="2800" dirty="0" err="1">
                <a:ea typeface="ＭＳ Ｐゴシック" charset="0"/>
                <a:cs typeface="Calibri"/>
              </a:rPr>
              <a:t>hargreavesbc</a:t>
            </a:r>
            <a:endParaRPr lang="en-US" sz="2800" dirty="0">
              <a:ea typeface="ＭＳ Ｐゴシック" charset="0"/>
              <a:cs typeface="Calibri"/>
            </a:endParaRPr>
          </a:p>
          <a:p>
            <a:pPr algn="ctr">
              <a:defRPr/>
            </a:pPr>
            <a:endParaRPr lang="en-US" sz="2800" dirty="0">
              <a:solidFill>
                <a:schemeClr val="accent3"/>
              </a:solidFill>
              <a:ea typeface="ＭＳ Ｐゴシック" charset="0"/>
              <a:cs typeface="Calibri"/>
            </a:endParaRPr>
          </a:p>
        </p:txBody>
      </p:sp>
      <p:pic>
        <p:nvPicPr>
          <p:cNvPr id="3" name="Picture 2" descr="prox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55" y="382960"/>
            <a:ext cx="7022831" cy="55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3377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8921" y="29830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57949" y="25398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unname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632" y="723791"/>
            <a:ext cx="5320631" cy="507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294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1753842"/>
            <a:ext cx="117856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818444" y="609601"/>
            <a:ext cx="10625667" cy="4373563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r>
              <a:rPr lang="en-GB" sz="3200" dirty="0"/>
              <a:t>   </a:t>
            </a:r>
          </a:p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r>
              <a:rPr lang="en-US" sz="3200" dirty="0"/>
              <a:t>Social mobility is </a:t>
            </a:r>
            <a:r>
              <a:rPr lang="en-US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not an alternative </a:t>
            </a:r>
            <a:r>
              <a:rPr lang="en-US" sz="3200" dirty="0"/>
              <a:t>to greater equity. </a:t>
            </a:r>
          </a:p>
          <a:p>
            <a:pPr marL="68580" indent="0">
              <a:buNone/>
            </a:pPr>
            <a:endParaRPr lang="en-US" sz="3200" dirty="0"/>
          </a:p>
          <a:p>
            <a:pPr marL="68580" indent="0">
              <a:buNone/>
            </a:pPr>
            <a:r>
              <a:rPr lang="en-US" sz="3200" dirty="0">
                <a:solidFill>
                  <a:srgbClr val="F7DB97"/>
                </a:solidFill>
              </a:rPr>
              <a:t>It’s the consequence </a:t>
            </a:r>
            <a:r>
              <a:rPr lang="en-US" sz="3200" dirty="0"/>
              <a:t>of greater equity.</a:t>
            </a:r>
            <a:endParaRPr lang="en-CA" sz="3200" dirty="0"/>
          </a:p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r>
              <a:rPr lang="en-GB" sz="3200" dirty="0"/>
              <a:t>   </a:t>
            </a:r>
          </a:p>
          <a:p>
            <a:pPr marL="68580" indent="0">
              <a:buNone/>
            </a:pPr>
            <a:r>
              <a:rPr lang="en-GB" sz="3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60890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3A5F8ADB-494C-F048-AE1C-DFA4CA7191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4951144"/>
              </p:ext>
            </p:extLst>
          </p:nvPr>
        </p:nvGraphicFramePr>
        <p:xfrm>
          <a:off x="426720" y="719666"/>
          <a:ext cx="11323320" cy="5330614"/>
        </p:xfrm>
        <a:graphic>
          <a:graphicData uri="http://schemas.openxmlformats.org/drawingml/2006/table">
            <a:tbl>
              <a:tblPr firstRow="1" bandRow="1"/>
              <a:tblGrid>
                <a:gridCol w="5090160">
                  <a:extLst>
                    <a:ext uri="{9D8B030D-6E8A-4147-A177-3AD203B41FA5}">
                      <a16:colId xmlns:a16="http://schemas.microsoft.com/office/drawing/2014/main" val="2760695011"/>
                    </a:ext>
                  </a:extLst>
                </a:gridCol>
                <a:gridCol w="6233160">
                  <a:extLst>
                    <a:ext uri="{9D8B030D-6E8A-4147-A177-3AD203B41FA5}">
                      <a16:colId xmlns:a16="http://schemas.microsoft.com/office/drawing/2014/main" val="3951338422"/>
                    </a:ext>
                  </a:extLst>
                </a:gridCol>
              </a:tblGrid>
              <a:tr h="849055">
                <a:tc>
                  <a:txBody>
                    <a:bodyPr/>
                    <a:lstStyle/>
                    <a:p>
                      <a:pPr algn="ctr"/>
                      <a:r>
                        <a:rPr lang="en-US" sz="3500" baseline="0" dirty="0">
                          <a:solidFill>
                            <a:srgbClr val="FFC000"/>
                          </a:solidFill>
                        </a:rPr>
                        <a:t>Pandemonium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500" baseline="0" dirty="0">
                          <a:solidFill>
                            <a:srgbClr val="FFC000"/>
                          </a:solidFill>
                        </a:rPr>
                        <a:t>Panorama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2195146"/>
                  </a:ext>
                </a:extLst>
              </a:tr>
              <a:tr h="849055"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effectLst/>
                          <a:latin typeface="Arial" panose="020B0604020202020204" pitchFamily="34" charset="0"/>
                        </a:rPr>
                        <a:t>Austerity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effectLst/>
                          <a:latin typeface="Arial" panose="020B0604020202020204" pitchFamily="34" charset="0"/>
                        </a:rPr>
                        <a:t>Prosperity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4028318"/>
                  </a:ext>
                </a:extLst>
              </a:tr>
              <a:tr h="1085339"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effectLst/>
                          <a:latin typeface="Arial" panose="020B0604020202020204" pitchFamily="34" charset="0"/>
                        </a:rPr>
                        <a:t>Blended</a:t>
                      </a:r>
                      <a:r>
                        <a:rPr lang="en-US" sz="2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Technology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Enhancing Technology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9062268"/>
                  </a:ext>
                </a:extLst>
              </a:tr>
              <a:tr h="849055"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effectLst/>
                          <a:latin typeface="Arial" panose="020B0604020202020204" pitchFamily="34" charset="0"/>
                        </a:rPr>
                        <a:t>Test-Based</a:t>
                      </a:r>
                      <a:r>
                        <a:rPr lang="en-US" sz="2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Accountability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0" i="0" u="none" strike="noStrike" dirty="0">
                          <a:effectLst/>
                          <a:latin typeface="Arial" panose="020B0604020202020204" pitchFamily="34" charset="0"/>
                        </a:rPr>
                        <a:t>Collective</a:t>
                      </a:r>
                      <a:r>
                        <a:rPr lang="en-US" sz="2800" b="0" i="0" u="none" strike="noStrike" baseline="0" dirty="0">
                          <a:effectLst/>
                          <a:latin typeface="Arial" panose="020B0604020202020204" pitchFamily="34" charset="0"/>
                        </a:rPr>
                        <a:t> Responsibility</a:t>
                      </a: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66822610"/>
                  </a:ext>
                </a:extLst>
              </a:tr>
              <a:tr h="849055"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6386611"/>
                  </a:ext>
                </a:extLst>
              </a:tr>
              <a:tr h="849055"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0" algn="l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841063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96081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399219"/>
            <a:ext cx="9291215" cy="104923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278856444"/>
              </p:ext>
            </p:extLst>
          </p:nvPr>
        </p:nvGraphicFramePr>
        <p:xfrm>
          <a:off x="1345976" y="1294742"/>
          <a:ext cx="9041252" cy="4682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402764"/>
            <a:ext cx="1158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73996233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533400" y="1753842"/>
            <a:ext cx="117856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62743" y="609601"/>
            <a:ext cx="11692059" cy="4373563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r>
              <a:rPr lang="en-GB" sz="3200" dirty="0"/>
              <a:t>   </a:t>
            </a:r>
          </a:p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r>
              <a:rPr lang="en-GB" sz="32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Austerity &amp; Growth : two sides of the same debased coin</a:t>
            </a:r>
          </a:p>
          <a:p>
            <a:pPr marL="68580" indent="0">
              <a:buNone/>
            </a:pPr>
            <a:r>
              <a:rPr lang="en-GB" sz="3200" dirty="0"/>
              <a:t>   </a:t>
            </a:r>
          </a:p>
          <a:p>
            <a:pPr marL="68580" indent="0">
              <a:buNone/>
            </a:pPr>
            <a:r>
              <a:rPr lang="en-GB" sz="3200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3339413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222" y="335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417b+WUJ7S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" y="151669"/>
            <a:ext cx="3010355" cy="44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6724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222" y="335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417b+WUJ7S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" y="151669"/>
            <a:ext cx="3010355" cy="4484594"/>
          </a:xfrm>
          <a:prstGeom prst="rect">
            <a:avLst/>
          </a:prstGeom>
        </p:spPr>
      </p:pic>
      <p:pic>
        <p:nvPicPr>
          <p:cNvPr id="7" name="Picture 6" descr="51TF4jNHHc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57" y="573267"/>
            <a:ext cx="3035622" cy="4489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386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222" y="335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417b+WUJ7S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" y="151669"/>
            <a:ext cx="3010355" cy="4484594"/>
          </a:xfrm>
          <a:prstGeom prst="rect">
            <a:avLst/>
          </a:prstGeom>
        </p:spPr>
      </p:pic>
      <p:pic>
        <p:nvPicPr>
          <p:cNvPr id="7" name="Picture 6" descr="51TF4jNHHc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57" y="573267"/>
            <a:ext cx="3035622" cy="4489556"/>
          </a:xfrm>
          <a:prstGeom prst="rect">
            <a:avLst/>
          </a:prstGeom>
        </p:spPr>
      </p:pic>
      <p:pic>
        <p:nvPicPr>
          <p:cNvPr id="5" name="Picture 4" descr="41yDKnC5tOL._SX329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29" y="1554596"/>
            <a:ext cx="2844956" cy="434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8386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222" y="335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417b+WUJ7S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" y="151669"/>
            <a:ext cx="3010355" cy="4484594"/>
          </a:xfrm>
          <a:prstGeom prst="rect">
            <a:avLst/>
          </a:prstGeom>
        </p:spPr>
      </p:pic>
      <p:pic>
        <p:nvPicPr>
          <p:cNvPr id="7" name="Picture 6" descr="51TF4jNHHc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57" y="573267"/>
            <a:ext cx="3035622" cy="4489556"/>
          </a:xfrm>
          <a:prstGeom prst="rect">
            <a:avLst/>
          </a:prstGeom>
        </p:spPr>
      </p:pic>
      <p:pic>
        <p:nvPicPr>
          <p:cNvPr id="5" name="Picture 4" descr="41yDKnC5tOL._SX329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929" y="1554596"/>
            <a:ext cx="2844956" cy="43463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788400" y="954431"/>
            <a:ext cx="31369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000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</a:t>
            </a:r>
            <a:endParaRPr lang="en-US" sz="2000" dirty="0">
              <a:solidFill>
                <a:srgbClr val="D9D9D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72186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222" y="335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417b+WUJ7S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" y="151669"/>
            <a:ext cx="3010355" cy="4484594"/>
          </a:xfrm>
          <a:prstGeom prst="rect">
            <a:avLst/>
          </a:prstGeom>
        </p:spPr>
      </p:pic>
      <p:pic>
        <p:nvPicPr>
          <p:cNvPr id="7" name="Picture 6" descr="51TF4jNHHc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557" y="729538"/>
            <a:ext cx="3035622" cy="4489556"/>
          </a:xfrm>
          <a:prstGeom prst="rect">
            <a:avLst/>
          </a:prstGeom>
        </p:spPr>
      </p:pic>
      <p:pic>
        <p:nvPicPr>
          <p:cNvPr id="5" name="Picture 4" descr="41yDKnC5tOL._SX329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1451" y="1185264"/>
            <a:ext cx="2844956" cy="4346360"/>
          </a:xfrm>
          <a:prstGeom prst="rect">
            <a:avLst/>
          </a:prstGeom>
        </p:spPr>
      </p:pic>
      <p:pic>
        <p:nvPicPr>
          <p:cNvPr id="11" name="Picture 10" descr="41ZVF3zozTL._SX332_BO1,204,203,200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136" y="335402"/>
            <a:ext cx="3175088" cy="47524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874000" y="1511300"/>
            <a:ext cx="3987799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 old meritocracy becomes the new aristocracy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181474" y="3850105"/>
            <a:ext cx="29358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7DB97"/>
                </a:solidFill>
              </a:rPr>
              <a:t>Tax extreme wealth</a:t>
            </a:r>
          </a:p>
        </p:txBody>
      </p:sp>
    </p:spTree>
    <p:extLst>
      <p:ext uri="{BB962C8B-B14F-4D97-AF65-F5344CB8AC3E}">
        <p14:creationId xmlns:p14="http://schemas.microsoft.com/office/powerpoint/2010/main" val="25672186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7004353" y="726220"/>
            <a:ext cx="4452946" cy="187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There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>
                <a:ln/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is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light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at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the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end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of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this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tunnel.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6216830" y="5316822"/>
            <a:ext cx="6899165" cy="68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3000" dirty="0">
                <a:solidFill>
                  <a:srgbClr val="C1EEFF"/>
                </a:solidFill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BBFEA-FCF6-A945-B0A0-DC0A81C05AB5}"/>
              </a:ext>
            </a:extLst>
          </p:cNvPr>
          <p:cNvSpPr txBox="1"/>
          <p:nvPr/>
        </p:nvSpPr>
        <p:spPr>
          <a:xfrm>
            <a:off x="399466" y="5298725"/>
            <a:ext cx="688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	</a:t>
            </a:r>
          </a:p>
        </p:txBody>
      </p:sp>
      <p:pic>
        <p:nvPicPr>
          <p:cNvPr id="4" name="Picture 3" descr="DSCN53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3" y="379396"/>
            <a:ext cx="5375717" cy="5504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1714" y="42635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0767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7222" y="335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417b+WUJ7S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7" y="151669"/>
            <a:ext cx="3010355" cy="4484594"/>
          </a:xfrm>
          <a:prstGeom prst="rect">
            <a:avLst/>
          </a:prstGeom>
        </p:spPr>
      </p:pic>
      <p:pic>
        <p:nvPicPr>
          <p:cNvPr id="7" name="Picture 6" descr="51TF4jNHHcL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640" y="729538"/>
            <a:ext cx="3035622" cy="4489556"/>
          </a:xfrm>
          <a:prstGeom prst="rect">
            <a:avLst/>
          </a:prstGeom>
        </p:spPr>
      </p:pic>
      <p:pic>
        <p:nvPicPr>
          <p:cNvPr id="5" name="Picture 4" descr="41yDKnC5tOL._SX329_BO1,204,203,200_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5951" y="1185264"/>
            <a:ext cx="2844956" cy="4346360"/>
          </a:xfrm>
          <a:prstGeom prst="rect">
            <a:avLst/>
          </a:prstGeom>
        </p:spPr>
      </p:pic>
      <p:pic>
        <p:nvPicPr>
          <p:cNvPr id="9" name="Picture 8" descr="41Y6wqw8euL._SX297_BO1,204,203,200_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7222" y="618665"/>
            <a:ext cx="2945401" cy="4471801"/>
          </a:xfrm>
          <a:prstGeom prst="rect">
            <a:avLst/>
          </a:prstGeom>
        </p:spPr>
      </p:pic>
      <p:pic>
        <p:nvPicPr>
          <p:cNvPr id="11" name="Picture 10" descr="41ZVF3zozTL._SX332_BO1,204,203,200_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41" y="434173"/>
            <a:ext cx="3175088" cy="4752451"/>
          </a:xfrm>
          <a:prstGeom prst="rect">
            <a:avLst/>
          </a:prstGeom>
        </p:spPr>
      </p:pic>
      <p:pic>
        <p:nvPicPr>
          <p:cNvPr id="6" name="Picture 5" descr="41N7qmiiEXL._SX334_BO1,204,203,200_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738" y="1233176"/>
            <a:ext cx="3162300" cy="44831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055100" y="1972965"/>
            <a:ext cx="2667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. 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878482" y="332636"/>
            <a:ext cx="4313518" cy="7109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Wealth is protected by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Financial deregulation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Tax avoidance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Savings not being invested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Political Lobbying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Tax-subsidized charities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Legacy donations</a:t>
            </a:r>
          </a:p>
          <a:p>
            <a:endParaRPr lang="en-US" sz="2400" dirty="0">
              <a:solidFill>
                <a:schemeClr val="accent1"/>
              </a:solidFill>
            </a:endParaRPr>
          </a:p>
          <a:p>
            <a:r>
              <a:rPr lang="en-US" sz="2400" dirty="0">
                <a:solidFill>
                  <a:schemeClr val="accent1"/>
                </a:solidFill>
              </a:rPr>
              <a:t>Changing the subject 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  <a:p>
            <a:endParaRPr lang="en-US" sz="2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3032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399219"/>
            <a:ext cx="9291215" cy="104923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785623331"/>
              </p:ext>
            </p:extLst>
          </p:nvPr>
        </p:nvGraphicFramePr>
        <p:xfrm>
          <a:off x="1345976" y="1294742"/>
          <a:ext cx="9041252" cy="4682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402764"/>
            <a:ext cx="1158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23675853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5246" y="558377"/>
            <a:ext cx="326968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Quality of Life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not just</a:t>
            </a:r>
          </a:p>
          <a:p>
            <a:endParaRPr lang="en-US" sz="32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r>
              <a:rPr lang="en-US" sz="32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         GDP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727222" y="335844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5" name="Picture 4" descr="Unknown-2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2536" y="3474212"/>
            <a:ext cx="3492500" cy="2324100"/>
          </a:xfrm>
          <a:prstGeom prst="rect">
            <a:avLst/>
          </a:prstGeom>
        </p:spPr>
      </p:pic>
      <p:pic>
        <p:nvPicPr>
          <p:cNvPr id="7" name="Picture 6" descr="maxresdefaul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825" y="538456"/>
            <a:ext cx="3834229" cy="2574466"/>
          </a:xfrm>
          <a:prstGeom prst="rect">
            <a:avLst/>
          </a:prstGeom>
        </p:spPr>
      </p:pic>
      <p:pic>
        <p:nvPicPr>
          <p:cNvPr id="9" name="Picture 8" descr="Unknown-1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435" y="3474212"/>
            <a:ext cx="3492500" cy="2324100"/>
          </a:xfrm>
          <a:prstGeom prst="rect">
            <a:avLst/>
          </a:prstGeom>
        </p:spPr>
      </p:pic>
      <p:pic>
        <p:nvPicPr>
          <p:cNvPr id="10" name="Picture 9" descr="Unknow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0497" y="558377"/>
            <a:ext cx="3231986" cy="2404181"/>
          </a:xfrm>
          <a:prstGeom prst="rect">
            <a:avLst/>
          </a:prstGeom>
        </p:spPr>
      </p:pic>
      <p:pic>
        <p:nvPicPr>
          <p:cNvPr id="6" name="Picture 5" descr="COVERS-_0005_Chrystia05963653-LAYERED-1024x68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255" y="3455163"/>
            <a:ext cx="3674996" cy="2468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21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n-US" dirty="0"/>
              <a:t> 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12267" y="6356351"/>
            <a:ext cx="6570133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   </a:t>
            </a:r>
          </a:p>
        </p:txBody>
      </p:sp>
      <p:pic>
        <p:nvPicPr>
          <p:cNvPr id="5" name="Picture 4" descr="_110598611_ae20782c-a77f-461f-9ec7-bd47d50d020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25" y="329307"/>
            <a:ext cx="5970246" cy="366361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547479" y="638508"/>
            <a:ext cx="5294058" cy="4832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“The goal and objective of all economic policy should be collective wellbeing…</a:t>
            </a:r>
          </a:p>
          <a:p>
            <a:endParaRPr lang="en-US" sz="2800" dirty="0"/>
          </a:p>
          <a:p>
            <a:r>
              <a:rPr lang="en-US" sz="2800" dirty="0"/>
              <a:t>to create a world that considers the quality of a person’s life to be as precious an asset as financial success”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1682224" y="5163088"/>
            <a:ext cx="70477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Nicola Sturgeon: First Minister of Scotland</a:t>
            </a:r>
          </a:p>
        </p:txBody>
      </p:sp>
    </p:spTree>
    <p:extLst>
      <p:ext uri="{BB962C8B-B14F-4D97-AF65-F5344CB8AC3E}">
        <p14:creationId xmlns:p14="http://schemas.microsoft.com/office/powerpoint/2010/main" val="259116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399219"/>
            <a:ext cx="9291215" cy="1049235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6402764"/>
            <a:ext cx="1158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8500" y="2273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1400" y="2933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Screen Shot 2020-09-21 at 10.56.3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6769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399219"/>
            <a:ext cx="9291215" cy="1049235"/>
          </a:xfrm>
        </p:spPr>
        <p:txBody>
          <a:bodyPr>
            <a:normAutofit/>
          </a:bodyPr>
          <a:lstStyle/>
          <a:p>
            <a:r>
              <a:rPr lang="en-US" dirty="0"/>
              <a:t>PROSPERITY IN </a:t>
            </a:r>
            <a:r>
              <a:rPr lang="en-US" dirty="0" err="1"/>
              <a:t>EDUCATIOn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-1" y="6402764"/>
            <a:ext cx="1158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7765" y="1448454"/>
            <a:ext cx="11314051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Tax extreme wealth</a:t>
            </a:r>
          </a:p>
          <a:p>
            <a:endParaRPr lang="en-US" sz="2000" dirty="0"/>
          </a:p>
          <a:p>
            <a:r>
              <a:rPr lang="en-US" sz="2000" dirty="0"/>
              <a:t>Invest in public education</a:t>
            </a:r>
          </a:p>
          <a:p>
            <a:endParaRPr lang="en-US" sz="2000" dirty="0"/>
          </a:p>
          <a:p>
            <a:r>
              <a:rPr lang="en-US" sz="2000" dirty="0"/>
              <a:t>Ring-fence public education</a:t>
            </a:r>
          </a:p>
          <a:p>
            <a:endParaRPr lang="en-US" sz="2000" dirty="0"/>
          </a:p>
          <a:p>
            <a:r>
              <a:rPr lang="en-US" sz="2000" dirty="0"/>
              <a:t>Develop high quality vocational education</a:t>
            </a:r>
          </a:p>
          <a:p>
            <a:endParaRPr lang="en-US" sz="2000" dirty="0"/>
          </a:p>
          <a:p>
            <a:r>
              <a:rPr lang="en-US" sz="2000" dirty="0"/>
              <a:t>Teach about wealth &amp; tax avoidance, as well as entrepreneurship &amp; financial management</a:t>
            </a:r>
          </a:p>
          <a:p>
            <a:endParaRPr lang="en-US" sz="2000" dirty="0"/>
          </a:p>
          <a:p>
            <a:r>
              <a:rPr lang="en-US" sz="2000" dirty="0"/>
              <a:t>Make quality of life a key educational outcome.</a:t>
            </a:r>
          </a:p>
          <a:p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8412162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399219"/>
            <a:ext cx="9291215" cy="1049235"/>
          </a:xfrm>
        </p:spPr>
        <p:txBody>
          <a:bodyPr>
            <a:normAutofit/>
          </a:bodyPr>
          <a:lstStyle/>
          <a:p>
            <a:r>
              <a:rPr lang="en-US" dirty="0"/>
              <a:t>  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535243013"/>
              </p:ext>
            </p:extLst>
          </p:nvPr>
        </p:nvGraphicFramePr>
        <p:xfrm>
          <a:off x="1345976" y="1294742"/>
          <a:ext cx="9041252" cy="4682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402764"/>
            <a:ext cx="1158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479288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399219"/>
            <a:ext cx="9291215" cy="1049235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" y="6402764"/>
            <a:ext cx="1158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78500" y="22733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21400" y="29337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Screen Shot 2020-09-18 at 12.13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0"/>
            <a:ext cx="10972800" cy="608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0726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579" y="399219"/>
            <a:ext cx="9291215" cy="1049235"/>
          </a:xfrm>
        </p:spPr>
        <p:txBody>
          <a:bodyPr>
            <a:normAutofit/>
          </a:bodyPr>
          <a:lstStyle/>
          <a:p>
            <a:r>
              <a:rPr lang="en-US" dirty="0"/>
              <a:t>  </a:t>
            </a: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74946123"/>
              </p:ext>
            </p:extLst>
          </p:nvPr>
        </p:nvGraphicFramePr>
        <p:xfrm>
          <a:off x="1345976" y="1294742"/>
          <a:ext cx="9041252" cy="46820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-1" y="6402764"/>
            <a:ext cx="11582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4792881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>
          <a:xfrm>
            <a:off x="3709193" y="329307"/>
            <a:ext cx="5626774" cy="309201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sz="3200" dirty="0"/>
              <a:t>  </a:t>
            </a:r>
            <a:r>
              <a:rPr lang="en-US" sz="32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CHENINE Charter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>
          <a:xfrm>
            <a:off x="5012267" y="6356351"/>
            <a:ext cx="6570133" cy="365125"/>
          </a:xfrm>
        </p:spPr>
        <p:txBody>
          <a:bodyPr/>
          <a:lstStyle/>
          <a:p>
            <a:r>
              <a:rPr lang="en-US" sz="1800" dirty="0">
                <a:solidFill>
                  <a:schemeClr val="tx1"/>
                </a:solidFill>
              </a:rPr>
              <a:t>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195965" y="638508"/>
            <a:ext cx="311556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/>
          </a:p>
          <a:p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24119" y="1016000"/>
            <a:ext cx="569985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The Primacy of Physical Schools &amp; Teaching</a:t>
            </a:r>
          </a:p>
          <a:p>
            <a:pPr marL="342900" indent="-342900">
              <a:buAutoNum type="arabicPeriod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 startAt="2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Enhancing Good Teaching</a:t>
            </a:r>
          </a:p>
          <a:p>
            <a:pPr marL="342900" indent="-342900">
              <a:buAutoNum type="arabicPeriod" startAt="2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 startAt="3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Universal Public Access</a:t>
            </a:r>
          </a:p>
          <a:p>
            <a:pPr marL="342900" indent="-342900">
              <a:buAutoNum type="arabicPeriod" startAt="3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 startAt="4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Unique Value Proposition</a:t>
            </a:r>
          </a:p>
          <a:p>
            <a:pPr marL="342900" indent="-342900">
              <a:buAutoNum type="arabicPeriod" startAt="4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 startAt="5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Disciplined Innovation</a:t>
            </a:r>
          </a:p>
          <a:p>
            <a:pPr marL="342900" indent="-342900">
              <a:buAutoNum type="arabicPeriod" startAt="5"/>
            </a:pPr>
            <a:endParaRPr lang="en-US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39303" y="282920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367178" y="1398039"/>
            <a:ext cx="395492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 startAt="6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Risk Reduction</a:t>
            </a:r>
          </a:p>
          <a:p>
            <a:pPr marL="342900" indent="-342900">
              <a:buAutoNum type="arabicPeriod" startAt="6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 startAt="7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Inclusive Design</a:t>
            </a:r>
          </a:p>
          <a:p>
            <a:pPr marL="342900" indent="-342900">
              <a:buAutoNum type="arabicPeriod" startAt="7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marL="342900" indent="-342900">
              <a:buAutoNum type="arabicPeriod" startAt="7"/>
            </a:pPr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Teacher Professionalism</a:t>
            </a:r>
          </a:p>
          <a:p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9.   Public Responsibility</a:t>
            </a:r>
          </a:p>
          <a:p>
            <a:pPr marL="342900" indent="-342900">
              <a:buAutoNum type="arabicPeriod" startAt="8"/>
            </a:pPr>
            <a:endParaRPr lang="en-US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en-US" sz="2400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10.  Social Benefit  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001990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7004353" y="726220"/>
            <a:ext cx="4452946" cy="187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endParaRPr lang="nb-NO" sz="3600" b="1" dirty="0">
              <a:ln/>
              <a:solidFill>
                <a:schemeClr val="accent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But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which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way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will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we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go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 </a:t>
            </a:r>
            <a:r>
              <a:rPr lang="nb-NO" sz="3600" b="1" dirty="0" err="1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then</a:t>
            </a:r>
            <a:r>
              <a:rPr lang="nb-NO" sz="3600" b="1" dirty="0">
                <a:ln/>
                <a:solidFill>
                  <a:schemeClr val="accent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19" name="Shape 119"/>
          <p:cNvSpPr txBox="1"/>
          <p:nvPr/>
        </p:nvSpPr>
        <p:spPr>
          <a:xfrm>
            <a:off x="6216830" y="5316822"/>
            <a:ext cx="6899165" cy="68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3000" dirty="0">
                <a:solidFill>
                  <a:srgbClr val="C1EEFF"/>
                </a:solidFill>
              </a:rPr>
              <a:t>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BBFEA-FCF6-A945-B0A0-DC0A81C05AB5}"/>
              </a:ext>
            </a:extLst>
          </p:cNvPr>
          <p:cNvSpPr txBox="1"/>
          <p:nvPr/>
        </p:nvSpPr>
        <p:spPr>
          <a:xfrm>
            <a:off x="399466" y="5298725"/>
            <a:ext cx="688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	</a:t>
            </a:r>
          </a:p>
        </p:txBody>
      </p:sp>
      <p:pic>
        <p:nvPicPr>
          <p:cNvPr id="4" name="Picture 3" descr="DSCN5354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113" y="379396"/>
            <a:ext cx="5375717" cy="550410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91714" y="426357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874480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06400" y="512064"/>
            <a:ext cx="117856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000" kern="1200" spc="-100" baseline="0">
                <a:solidFill>
                  <a:schemeClr val="tx2">
                    <a:satMod val="20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 rot="20640000">
            <a:off x="1625600" y="609600"/>
            <a:ext cx="9042400" cy="4800600"/>
          </a:xfrm>
          <a:prstGeom prst="rect">
            <a:avLst/>
          </a:prstGeom>
        </p:spPr>
        <p:txBody>
          <a:bodyPr/>
          <a:lstStyle>
            <a:lvl1pPr marL="411480" indent="-342900" algn="l" rtl="0" eaLnBrk="1" latinLnBrk="0" hangingPunct="1">
              <a:spcBef>
                <a:spcPts val="700"/>
              </a:spcBef>
              <a:buClr>
                <a:schemeClr val="tx2"/>
              </a:buClr>
              <a:buSzPct val="95000"/>
              <a:buFont typeface="Wingdings"/>
              <a:buChar char=""/>
              <a:defRPr kumimoji="0"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0664" indent="-28575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90000"/>
              <a:buFont typeface="Wingdings"/>
              <a:buChar char="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6696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 2"/>
              <a:buChar char=""/>
              <a:defRPr kumimoji="0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1872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3"/>
              <a:buChar char="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13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09928" indent="-210312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1952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93976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 2"/>
              <a:buChar char="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endParaRPr lang="en-GB" sz="3200" dirty="0"/>
          </a:p>
          <a:p>
            <a:pPr marL="68580" indent="0">
              <a:buNone/>
            </a:pPr>
            <a:r>
              <a:rPr lang="en-GB" sz="3200" dirty="0"/>
              <a:t>                  </a:t>
            </a:r>
            <a:r>
              <a:rPr lang="en-GB" sz="3200" dirty="0">
                <a:latin typeface="Bradley Hand Bold"/>
                <a:cs typeface="Bradley Hand Bold"/>
              </a:rPr>
              <a:t>  </a:t>
            </a:r>
            <a:r>
              <a:rPr lang="en-GB" sz="4800" dirty="0">
                <a:latin typeface="Bradley Hand Bold"/>
                <a:cs typeface="Bradley Hand Bold"/>
              </a:rPr>
              <a:t> Thank   you</a:t>
            </a:r>
            <a:endParaRPr lang="en-GB" sz="4800" dirty="0"/>
          </a:p>
        </p:txBody>
      </p:sp>
      <p:sp>
        <p:nvSpPr>
          <p:cNvPr id="2" name="TextBox 1"/>
          <p:cNvSpPr txBox="1"/>
          <p:nvPr/>
        </p:nvSpPr>
        <p:spPr>
          <a:xfrm>
            <a:off x="6880246" y="3333750"/>
            <a:ext cx="4563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/>
              <a:t>www.andyhargreaves.com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461250" y="4492625"/>
            <a:ext cx="28031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@</a:t>
            </a:r>
            <a:r>
              <a:rPr lang="en-US" sz="2800" dirty="0" err="1"/>
              <a:t>hargreavesbc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3725267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 txBox="1"/>
          <p:nvPr/>
        </p:nvSpPr>
        <p:spPr>
          <a:xfrm>
            <a:off x="6929327" y="638586"/>
            <a:ext cx="4405423" cy="1874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algn="ctr">
              <a:defRPr/>
            </a:pPr>
            <a:r>
              <a:rPr lang="nb-NO" sz="3200" b="1" dirty="0">
                <a:ln/>
                <a:solidFill>
                  <a:schemeClr val="accent6">
                    <a:lumMod val="20000"/>
                    <a:lumOff val="80000"/>
                  </a:schemeClr>
                </a:solidFill>
                <a:ea typeface="Adobe Fan Heiti Std B" panose="020B0700000000000000" pitchFamily="34" charset="-128"/>
                <a:cs typeface="Arial" panose="020B0604020202020204" pitchFamily="34" charset="0"/>
              </a:rPr>
              <a:t>Pandemonium</a:t>
            </a:r>
            <a:endParaRPr lang="nb-NO" sz="3200" b="1" dirty="0">
              <a:ln/>
              <a:solidFill>
                <a:schemeClr val="accent1"/>
              </a:solidFill>
              <a:ea typeface="Adobe Fan Heiti Std B" panose="020B0700000000000000" pitchFamily="34" charset="-128"/>
              <a:cs typeface="Arial" panose="020B0604020202020204" pitchFamily="34" charset="0"/>
            </a:endParaRPr>
          </a:p>
        </p:txBody>
      </p:sp>
      <p:sp>
        <p:nvSpPr>
          <p:cNvPr id="119" name="Shape 119"/>
          <p:cNvSpPr txBox="1"/>
          <p:nvPr/>
        </p:nvSpPr>
        <p:spPr>
          <a:xfrm>
            <a:off x="6216830" y="5316822"/>
            <a:ext cx="6899165" cy="68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GB" sz="3000" dirty="0">
                <a:solidFill>
                  <a:srgbClr val="C1EEFF"/>
                </a:solidFill>
              </a:rPr>
              <a:t> 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C0BBFEA-FCF6-A945-B0A0-DC0A81C05AB5}"/>
              </a:ext>
            </a:extLst>
          </p:cNvPr>
          <p:cNvSpPr txBox="1"/>
          <p:nvPr/>
        </p:nvSpPr>
        <p:spPr>
          <a:xfrm>
            <a:off x="399466" y="5298725"/>
            <a:ext cx="6882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   	</a:t>
            </a:r>
          </a:p>
        </p:txBody>
      </p:sp>
      <p:pic>
        <p:nvPicPr>
          <p:cNvPr id="5" name="Picture 4" descr="DSCN542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66" y="280423"/>
            <a:ext cx="6109284" cy="571919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508750" y="2812179"/>
            <a:ext cx="53294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FFFF"/>
                </a:solidFill>
              </a:rPr>
              <a:t>                      or                </a:t>
            </a:r>
          </a:p>
          <a:p>
            <a:r>
              <a:rPr lang="en-US" sz="3200" dirty="0">
                <a:solidFill>
                  <a:srgbClr val="C8F6FE"/>
                </a:solidFill>
              </a:rPr>
              <a:t> </a:t>
            </a:r>
          </a:p>
          <a:p>
            <a:r>
              <a:rPr lang="en-US" sz="3200" dirty="0">
                <a:solidFill>
                  <a:srgbClr val="C8F6FE"/>
                </a:solidFill>
              </a:rPr>
              <a:t>               Panorama</a:t>
            </a:r>
            <a:endParaRPr lang="en-US" sz="32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709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H Covid Testing">
            <a:hlinkClick r:id="" action="ppaction://media"/>
            <a:extLst>
              <a:ext uri="{FF2B5EF4-FFF2-40B4-BE49-F238E27FC236}">
                <a16:creationId xmlns:a16="http://schemas.microsoft.com/office/drawing/2014/main" id="{9113E702-4A70-5B43-BA0B-6EDD5EAB1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476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04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64350b2c2b6864d1508edfa76dad1ef02-donald-trump-press-conference.rsquare.w120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6" y="306584"/>
            <a:ext cx="4888683" cy="5591515"/>
          </a:xfrm>
          <a:prstGeom prst="rect">
            <a:avLst/>
          </a:prstGeom>
        </p:spPr>
      </p:pic>
      <p:pic>
        <p:nvPicPr>
          <p:cNvPr id="6" name="Picture 5" descr="RX7S4QMMIPUC6FPGJPBKRH5RQ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859" y="306584"/>
            <a:ext cx="6802120" cy="5591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43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-1955528" y="8613327"/>
            <a:ext cx="5626774" cy="309201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  </a:t>
            </a:r>
          </a:p>
        </p:txBody>
      </p:sp>
      <p:pic>
        <p:nvPicPr>
          <p:cNvPr id="3" name="Picture 2" descr="M_cover_1-24-20-2.jp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8101" y="329307"/>
            <a:ext cx="4245072" cy="5566339"/>
          </a:xfrm>
          <a:prstGeom prst="rect">
            <a:avLst/>
          </a:prstGeom>
        </p:spPr>
      </p:pic>
      <p:pic>
        <p:nvPicPr>
          <p:cNvPr id="7" name="Picture 6" descr="securedownload-2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19" y="329307"/>
            <a:ext cx="4297132" cy="562908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63551" y="2817656"/>
            <a:ext cx="298531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tx1">
                    <a:lumMod val="85000"/>
                  </a:schemeClr>
                </a:solidFill>
              </a:rPr>
              <a:t>    Equity &amp;</a:t>
            </a:r>
          </a:p>
          <a:p>
            <a:r>
              <a:rPr lang="en-US" sz="3200" dirty="0">
                <a:solidFill>
                  <a:schemeClr val="tx1">
                    <a:lumMod val="85000"/>
                  </a:schemeClr>
                </a:solidFill>
              </a:rPr>
              <a:t>Social Mobility</a:t>
            </a:r>
            <a:r>
              <a:rPr lang="en-US" sz="3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82503266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8921" y="29830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57949" y="25398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795" y="443047"/>
            <a:ext cx="3634334" cy="52427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700" y="443047"/>
            <a:ext cx="4252894" cy="54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1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48921" y="29830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257949" y="253983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Andy &amp; brothers on holida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1580" y="1203158"/>
            <a:ext cx="5948946" cy="425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875064"/>
      </p:ext>
    </p:extLst>
  </p:cSld>
  <p:clrMapOvr>
    <a:masterClrMapping/>
  </p:clrMapOvr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9D5"/>
      </a:lt2>
      <a:accent1>
        <a:srgbClr val="FB8C29"/>
      </a:accent1>
      <a:accent2>
        <a:srgbClr val="F2C351"/>
      </a:accent2>
      <a:accent3>
        <a:srgbClr val="D0CBA5"/>
      </a:accent3>
      <a:accent4>
        <a:srgbClr val="A2C476"/>
      </a:accent4>
      <a:accent5>
        <a:srgbClr val="57C293"/>
      </a:accent5>
      <a:accent6>
        <a:srgbClr val="06BFDE"/>
      </a:accent6>
      <a:hlink>
        <a:srgbClr val="FBAE29"/>
      </a:hlink>
      <a:folHlink>
        <a:srgbClr val="EDC47E"/>
      </a:folHlink>
    </a:clrScheme>
    <a:fontScheme name="Gallery">
      <a:majorFont>
        <a:latin typeface="Rockwell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BB5F5D82-B5E9-469E-A815-C655ED4AF24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16480</TotalTime>
  <Words>294</Words>
  <Application>Microsoft Macintosh PowerPoint</Application>
  <PresentationFormat>Widescreen</PresentationFormat>
  <Paragraphs>152</Paragraphs>
  <Slides>30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ＭＳ Ｐゴシック</vt:lpstr>
      <vt:lpstr>Adobe Fan Heiti Std B</vt:lpstr>
      <vt:lpstr>Arial</vt:lpstr>
      <vt:lpstr>Bradley Hand Bold</vt:lpstr>
      <vt:lpstr>Calibri</vt:lpstr>
      <vt:lpstr>Rockwell</vt:lpstr>
      <vt:lpstr>Wingdings</vt:lpstr>
      <vt:lpstr>Gallery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PROSPERITY IN EDUCATIOn</vt:lpstr>
      <vt:lpstr>   </vt:lpstr>
      <vt:lpstr>  </vt:lpstr>
      <vt:lpstr> 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Ireland </dc:title>
  <dc:creator>Microsoft Office User</dc:creator>
  <cp:lastModifiedBy>Bailey Fullan</cp:lastModifiedBy>
  <cp:revision>536</cp:revision>
  <dcterms:created xsi:type="dcterms:W3CDTF">2016-11-05T19:57:47Z</dcterms:created>
  <dcterms:modified xsi:type="dcterms:W3CDTF">2020-10-05T16:47:09Z</dcterms:modified>
</cp:coreProperties>
</file>